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6" r:id="rId12"/>
    <p:sldId id="267" r:id="rId13"/>
    <p:sldId id="269" r:id="rId14"/>
    <p:sldId id="270" r:id="rId15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8F12610-E8E0-7CFE-BC64-E00781F903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39205061-5761-5CEC-F8AE-3F1D31163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7040EBAD-51AF-F32A-231E-8E44E35E6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E52CCACB-B9D1-C709-50F7-F093A6EE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B8590394-E4F2-B0F9-EA4F-A55ACF454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2621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B56B033-BB3C-831F-5CD4-F84416E6F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DE7A2F26-6BB1-1F61-7FF6-AAA1A34875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A3B80E21-EA16-BD71-B1E5-FE587C01B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B745A95A-7550-C170-8E2E-C71A9C8A8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8325F9BE-8B1C-4978-0180-18308514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33938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6A4092FE-C454-A247-BCEA-A198D2F74E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1E2DF8DF-693B-3030-B665-A056DFA7E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6BE63407-AE22-0A29-A6C8-3D13FCBA9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B3505169-3C60-F862-1FE8-7E6A5F675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322C1CE-E83A-1979-9EE1-7EAD3AE60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0448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9526DE8-B201-DA77-9625-8DA589381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1CA3C1B-682B-0C3C-A392-806A25F8D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B4027ED5-ADD7-FEAF-20B2-DD8B7DC74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4D3A6C6F-46CC-448E-8BD8-43CFAFC13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27C1F232-C81C-9249-8435-8EDF0B882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8586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BF00279-5723-2B2F-2E6D-CDFBCEF01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3D937E85-62A0-CBAD-A8D6-0C88F2839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84D6C704-CDDC-DEF7-98B0-73F990E8D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E8344570-C202-44F7-0BE5-8FAFA7D29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FBF55F49-87FE-F832-C9B2-AD356D045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3390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3D1C15F-03F0-CC23-C084-C648BA4C6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7C6F20B-C535-67AB-4509-B7FDEDB77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A3CDC6B5-C88E-3251-FA0D-01A91A044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13CFF90B-992C-9002-6232-96C01DA2D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22AE28A1-E9CB-D891-23CA-EF21E7B1E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939EAB44-CE61-3D15-8777-127D677D2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77861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81C0392-3A0A-E0B1-67C2-5D87B24DF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80159EBD-0859-81F7-2C54-77622DFEF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5D727545-3850-C150-090A-8B8AADAAF1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8D5A9975-C22F-9B54-F0CC-A4E989E1D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33EC9752-933B-9F09-0D42-0EB15A5D66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A15B50EB-53F0-CDC1-34B3-2B5B185D8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84F4EEE3-3316-723B-9FF4-98E252307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1F5DB6D1-A8F3-0994-B4EA-24B27C23C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4297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8CAB541-EEBF-EDB8-0FD4-B6C896FA0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6C9D4AF1-3D87-588B-31F7-7C2F45004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846BF121-C111-8A3B-929B-A8898E21B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DEF904FA-4F19-A21E-A058-2DB0A7C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109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A5AAED71-BACD-6297-FCED-EF3F7AD93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D957006A-80BF-D336-D32F-3D92934EF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6DF45C89-3F1A-C783-68FF-11E70BABA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67142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7A2EDAA-017E-5B18-F43D-077C223F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B66F4FB-C4FC-A83F-F0BC-964BD9FB3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CAB38332-164A-3688-4B2A-51AC04109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B0817921-DC04-440A-9A1F-F191CA6F3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0B1AD875-A731-AED5-1854-1330B3625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9D833105-3941-68CF-728A-BDC6432C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3004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3C69070-EF83-81ED-9762-05A951466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0ADB8D82-5BFF-A329-60C4-5609075033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3C4638E8-0A35-03F6-98C3-DFA5B9F41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853D7632-334F-C6F2-F147-C14AF320F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F1503381-86E4-C554-F5E0-8944E0F59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78D35C8F-99EF-F7A4-4919-C273A5FBA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1664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51F588D0-49A4-AE05-375B-02288BF45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82848A21-B7E8-8EBB-8CCC-51C789761F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02F67D5C-77CA-B0C2-29C3-EC9177CA94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BB93AD-6C87-459E-9AB1-1D3EA93F8E9D}" type="datetimeFigureOut">
              <a:rPr lang="bg-BG" smtClean="0"/>
              <a:t>16.10.2025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B8E21839-70D5-DA94-1A47-55C9F3C35C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D19B9EB2-EF7D-8130-4C41-F719CF8AB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B79D1F-88E7-4937-B865-E58B13CD0FE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4331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g.wikipedia.org/wiki/%D0%A1%D0%BF%D0%B8%D1%81%D1%8A%D0%BA_%D0%BD%D0%B0_%D1%81%D0%B2%D0%B5%D1%82%D0%BE%D0%B2%D0%BD%D0%BE%D1%82%D0%BE_%D0%BA%D1%83%D0%BB%D1%82%D1%83%D1%80%D0%BD%D0%BE_%D0%B8_%D0%BF%D1%80%D0%B8%D1%80%D0%BE%D0%B4%D0%BD%D0%BE_%D0%BD%D0%B0%D1%81%D0%BB%D0%B5%D0%B4%D1%81%D1%82%D0%B2%D0%BE_%D0%BD%D0%B0_%D0%AE%D0%9D%D0%95%D0%A1%D0%9A%D0%9E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4FEB237-7356-43A2-A85C-3C516AB61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Структуриран курс по проект</a:t>
            </a:r>
            <a:br>
              <a:rPr lang="bg-BG" dirty="0"/>
            </a:br>
            <a:r>
              <a:rPr lang="bg-BG" dirty="0"/>
              <a:t>2024-1-</a:t>
            </a:r>
            <a:r>
              <a:rPr lang="en-US" dirty="0"/>
              <a:t>BG01-KA122-SCH-00236065</a:t>
            </a:r>
            <a:endParaRPr lang="bg-BG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D6C026EA-97CC-B09F-678F-50641F3285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/>
              <a:t>ИНОВАТИВНИТЕ УЧИТЕЛИ-УСПЯВАЩИТЕ УЧЕНИЦИ</a:t>
            </a:r>
          </a:p>
          <a:p>
            <a:endParaRPr lang="bg-BG" dirty="0"/>
          </a:p>
        </p:txBody>
      </p:sp>
      <p:pic>
        <p:nvPicPr>
          <p:cNvPr id="7" name="classical-strings-violin-music-394845">
            <a:hlinkClick r:id="" action="ppaction://media"/>
            <a:extLst>
              <a:ext uri="{FF2B5EF4-FFF2-40B4-BE49-F238E27FC236}">
                <a16:creationId xmlns:a16="http://schemas.microsoft.com/office/drawing/2014/main" id="{69A23FF4-1353-49B2-5910-A360CD45DE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8203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9C0F1E2-E2F9-0B42-CC7A-02DE80F97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bg-BG" sz="4000" dirty="0"/>
              <a:t>Манастирът </a:t>
            </a:r>
            <a:r>
              <a:rPr lang="bg-BG" sz="4000" dirty="0" err="1"/>
              <a:t>Джеронимуш</a:t>
            </a:r>
            <a:endParaRPr lang="bg-BG" sz="4000" dirty="0"/>
          </a:p>
        </p:txBody>
      </p:sp>
      <p:pic>
        <p:nvPicPr>
          <p:cNvPr id="4" name="Картина 3" descr="Картина, която съдържа на открито, сграда, небе, джинси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0B424EFB-C220-00BD-547B-47C7B6CFD0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379" r="46" b="1"/>
          <a:stretch>
            <a:fillRect/>
          </a:stretch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43C2DAF-5D77-7111-B08D-B49B4D6C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>
            <a:normAutofit/>
          </a:bodyPr>
          <a:lstStyle/>
          <a:p>
            <a:r>
              <a:rPr lang="bg-BG" sz="1800" dirty="0"/>
              <a:t>свързан с великите географски открития. Там Васко да Гама и Спътниците му са прекарали нощта преди отплаване към Индия</a:t>
            </a:r>
          </a:p>
        </p:txBody>
      </p:sp>
    </p:spTree>
    <p:extLst>
      <p:ext uri="{BB962C8B-B14F-4D97-AF65-F5344CB8AC3E}">
        <p14:creationId xmlns:p14="http://schemas.microsoft.com/office/powerpoint/2010/main" val="2184373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Картина 4" descr="Картина, която съдържа на открито, прозорец, небе, врата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D1ED0683-122F-EBBE-E074-321212248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36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2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FE0AF2D-0898-471E-E62B-FF45D5781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bg-BG" sz="4000" dirty="0"/>
              <a:t>Посещение на </a:t>
            </a:r>
            <a:r>
              <a:rPr lang="bg-BG" sz="4000" dirty="0" err="1"/>
              <a:t>Кашкайш</a:t>
            </a:r>
            <a:endParaRPr lang="bg-BG" sz="4000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85E2E1E-113D-1183-D2AF-DF262189F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 lnSpcReduction="10000"/>
          </a:bodyPr>
          <a:lstStyle/>
          <a:p>
            <a:pPr fontAlgn="base"/>
            <a:r>
              <a:rPr lang="bg-BG" sz="1700"/>
              <a:t>Кашкайш е </a:t>
            </a:r>
            <a:r>
              <a:rPr lang="ru-RU" sz="1700"/>
              <a:t>  град на 30 км от Лисабон. Гледа към залив, който се отваря към Атлантическия океан, като е крайбрежна дестинация за мнозина.</a:t>
            </a:r>
          </a:p>
          <a:p>
            <a:pPr fontAlgn="base"/>
            <a:r>
              <a:rPr lang="ru-RU" sz="1700"/>
              <a:t>Градът години наред е бил убежище на испанското кралско семейство </a:t>
            </a:r>
          </a:p>
          <a:p>
            <a:pPr fontAlgn="base"/>
            <a:r>
              <a:rPr lang="ru-RU" sz="1700"/>
              <a:t>И днес тя все още е място, където висшите класи прекарват лятото, както и като перфектна туристическа дестинация поради близостта си до Лисабон</a:t>
            </a:r>
          </a:p>
          <a:p>
            <a:endParaRPr lang="bg-BG" sz="1700"/>
          </a:p>
        </p:txBody>
      </p:sp>
    </p:spTree>
    <p:extLst>
      <p:ext uri="{BB962C8B-B14F-4D97-AF65-F5344CB8AC3E}">
        <p14:creationId xmlns:p14="http://schemas.microsoft.com/office/powerpoint/2010/main" val="156286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C239F673-DF8A-528A-A3CB-E6FA542547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705" b="1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0087558-D80B-E183-E9E0-6F78EF837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bg-BG" sz="4000"/>
              <a:t>Синтра-град обвит в романтика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128453CC-1BBE-24F0-F71E-A54143B8B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 fontScale="92500" lnSpcReduction="10000"/>
          </a:bodyPr>
          <a:lstStyle/>
          <a:p>
            <a:r>
              <a:rPr lang="ru-RU" sz="1700"/>
              <a:t>Историческият център на </a:t>
            </a:r>
            <a:r>
              <a:rPr lang="ru-RU" sz="1700" i="1"/>
              <a:t>Вила де Синтра</a:t>
            </a:r>
            <a:r>
              <a:rPr lang="ru-RU" sz="1700"/>
              <a:t> е известен със своята романтична архитектура от XIX век, градини ,кралски дворци и замъци, което доведе до класифицирането на града като обект</a:t>
            </a:r>
            <a:r>
              <a:rPr lang="ru-RU" sz="1700">
                <a:hlinkClick r:id="rId3" tooltip="Списък на световното културно и природно наследство на ЮНЕСКО"/>
              </a:rPr>
              <a:t> </a:t>
            </a:r>
            <a:r>
              <a:rPr lang="ru-RU" sz="1700"/>
              <a:t>на световното наследство на ЮНЕСКО. Забележителностите на Синтра включват средновековния замък на маврите, романтичния национален дворец Пена и португалския ренесансов национален дворец Синтра</a:t>
            </a:r>
            <a:endParaRPr lang="bg-BG" sz="1700"/>
          </a:p>
        </p:txBody>
      </p:sp>
    </p:spTree>
    <p:extLst>
      <p:ext uri="{BB962C8B-B14F-4D97-AF65-F5344CB8AC3E}">
        <p14:creationId xmlns:p14="http://schemas.microsoft.com/office/powerpoint/2010/main" val="4049112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37C8AF6-6831-F511-F239-8291F890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bg-BG" sz="3700"/>
              <a:t>Коба да рока-най-западната точка на Европа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A170056-5645-7736-1F8D-8F0ACC4DA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bg-BG" sz="2000"/>
              <a:t>Нос в Атланическия океан и най-западната точка на Европа . Посещаван от много туристи . Има и изграден морски фар през 1772-първият в страната. </a:t>
            </a:r>
          </a:p>
          <a:p>
            <a:endParaRPr lang="bg-BG" sz="200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341D4362-2217-6AD0-C1A2-96945D9348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441" r="-1" b="12501"/>
          <a:stretch>
            <a:fillRect/>
          </a:stretch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229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EFFD75D-B6FE-95F1-5531-3FA94E555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 fontScale="90000"/>
          </a:bodyPr>
          <a:lstStyle/>
          <a:p>
            <a:r>
              <a:rPr lang="bg-BG" sz="3700"/>
              <a:t>В края на обучението всички учители получиха своите сертификати.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064E6A0-C3DE-02E7-4CB3-1416C5A77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endParaRPr lang="bg-BG" sz="2000" dirty="0"/>
          </a:p>
        </p:txBody>
      </p:sp>
      <p:pic>
        <p:nvPicPr>
          <p:cNvPr id="4" name="Контейнер за съдържание 4" descr="Картина, която съдържа дрехи, човек, стена, на закрито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804275B5-3D6F-6A0F-FFE3-9C52ABA73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3424"/>
          <a:stretch>
            <a:fillRect/>
          </a:stretch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203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CB86858-951F-5FE4-BDC2-AB3D70BE5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bg-BG" sz="2400">
                <a:latin typeface="Times New Roman" panose="02020603050405020304" pitchFamily="18" charset="0"/>
                <a:cs typeface="Times New Roman" panose="02020603050405020304" pitchFamily="18" charset="0"/>
              </a:rPr>
              <a:t>ОТ 28.03.2025 ДО 06.04.2025Г В ЛИСАБОН ,ПОРТУГАЛИЯ СЕ ПРОВЕДОХА  ДВА СТРУКТУРИРАНИ КУРСА :</a:t>
            </a:r>
          </a:p>
          <a:p>
            <a:r>
              <a:rPr lang="bg-BG" sz="240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PROFESSIONAL GUIDANCE AND MOTIVATION OF YOUNG PEOPLE</a:t>
            </a:r>
            <a:r>
              <a:rPr lang="bg-BG" sz="240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2400">
                <a:latin typeface="Times New Roman" panose="02020603050405020304" pitchFamily="18" charset="0"/>
                <a:cs typeface="Times New Roman" panose="02020603050405020304" pitchFamily="18" charset="0"/>
              </a:rPr>
              <a:t>ПРОФЕСИОНАЛНО ОРИЕНТИРАНЕ И МОТИВИРАНЕ НА МЛАДЕЖИ</a:t>
            </a:r>
            <a:r>
              <a:rPr lang="bg-BG" sz="240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-CIBERSECURITY FOR TEACHER</a:t>
            </a:r>
            <a:r>
              <a:rPr lang="bg-BG" sz="2400">
                <a:latin typeface="Times New Roman" panose="02020603050405020304" pitchFamily="18" charset="0"/>
                <a:cs typeface="Times New Roman" panose="02020603050405020304" pitchFamily="18" charset="0"/>
              </a:rPr>
              <a:t> (КИБЕРСИГУРНОСТ ЗА УЧИТЕЛИ)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bg-BG" sz="2400">
                <a:latin typeface="Times New Roman" panose="02020603050405020304" pitchFamily="18" charset="0"/>
                <a:cs typeface="Times New Roman" panose="02020603050405020304" pitchFamily="18" charset="0"/>
              </a:rPr>
              <a:t>С УЧАСТИЕТО НА ИНЖ. МИЛЕНА ДИМИТРОВА,  ИНЖ. МАРИЯН АТАНАСОВ, ИНЖ. СВЕТЛАНА КОСТОВА И ИНЖ. ВИОЛИНА СТОЯНОВА ОТ ПГЕЕ „ М.В. ЛОМОНОСОВ“ ГР. ГОРНА ОРЯХОВИЦА</a:t>
            </a:r>
          </a:p>
          <a:p>
            <a:endParaRPr lang="bg-BG" sz="2400"/>
          </a:p>
        </p:txBody>
      </p:sp>
    </p:spTree>
    <p:extLst>
      <p:ext uri="{BB962C8B-B14F-4D97-AF65-F5344CB8AC3E}">
        <p14:creationId xmlns:p14="http://schemas.microsoft.com/office/powerpoint/2010/main" val="398189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73E585A-14C9-5B67-9779-56390AE0D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ru-RU" sz="1400">
                <a:solidFill>
                  <a:srgbClr val="FFFFFF"/>
                </a:solidFill>
              </a:rPr>
              <a:t>КУРСЪТ ЗА ОБУЧЕНИЕ"ПРОФЕСИОНАЛНО ОРИЕНТИРАНЕ И МОТИВИРАНЕ НА МЛАДЕЖИ</a:t>
            </a:r>
            <a:endParaRPr lang="bg-BG" sz="140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E1CF7CE-C528-2B78-63B8-36357C5E1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ru-RU" dirty="0"/>
              <a:t>ПРЕДНАЗНАЧЕН ДА ПРЕДОСТАВИ НА УЧИТЕЛИТЕ ЗНАНИЯТА НЕОБХОДИМИ ЗА РАБОТАТА ИМ С МЛАДИ ХОРА, КОИТО НЯМАТ КВАЛИФИКАЦИЯ ИЛИ ПРОФЕСИОНАЛНА НАСОЧЕНОСТ, СЪЩО И ЗА ХОРА ОТ РИСКОВИ ГРУПИ..</a:t>
            </a:r>
          </a:p>
          <a:p>
            <a:r>
              <a:rPr lang="ru-RU" dirty="0"/>
              <a:t>ПОДОБРИХА СЕ И МЕКИТЕ СИ УМЕНИЯ - КАТО КОМУНИКАТИВНОСТ НА АНГЛИЙСКИ ЕЗИК, СПРАВЯНЕ В РАЗЛИЧНИ </a:t>
            </a:r>
            <a:r>
              <a:rPr lang="bg-BG" dirty="0"/>
              <a:t>СИТУАЦИИ И ДРУГИ.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7078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3493F70-3B31-95C9-995F-D51A9D7C1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ru-RU" sz="1400">
                <a:solidFill>
                  <a:srgbClr val="FFFFFF"/>
                </a:solidFill>
              </a:rPr>
              <a:t>КУРСЪТ ЗА ОБУЧЕНИЕ"ПРОФЕСИОНАЛНО ОРИЕНТИРАНЕ И МОТИВИРАНЕ НА МЛАДЕЖИ" </a:t>
            </a:r>
            <a:endParaRPr lang="bg-BG" sz="140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88A01FD-51E7-CF07-682B-FFCAB71F6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lnSpcReduction="10000"/>
          </a:bodyPr>
          <a:lstStyle/>
          <a:p>
            <a:endParaRPr lang="ru-RU" sz="2200" dirty="0"/>
          </a:p>
          <a:p>
            <a:r>
              <a:rPr lang="ru-RU" sz="2200" dirty="0"/>
              <a:t>ПРОГРАМАТА НА КУРСА Е ДА СЕ ИЗБЯГВА ТРАДИЦИОННИЯ, ВЕЧЕ ТВЪРДЕ ПОЗНАТ ПЪТ НА ТРУДОВАТА ПСИХОЛОГИЯ -ПОСТАВЯНЕ НА УЧАЩИТЕ СЕ ПРЕД ЕКРАНИ, ЗА ДА ОТГОВАРЯТ НА ВЪПРОСИ. ВМЕСТО ТОВА УЧАСТНИЦИТЕ В КУРСА </a:t>
            </a:r>
            <a:r>
              <a:rPr lang="bg-BG" sz="2200" dirty="0"/>
              <a:t>Т</a:t>
            </a:r>
            <a:r>
              <a:rPr lang="ru-RU" sz="2200" dirty="0"/>
              <a:t>РЯБВАШЕ ДА РАБОТЯТ  ЧРЕЗ ИНТЕРАКТИВНОСТ - УПРАЖНЕНИЯТА ВКЛЮЧВАХА РОЛЕВИ ИГРИ, ВИДЕОКЛИПОВЕ, МОЗЪЧНА АТАКА,СИМУЛАЦИИ, КАЗУСИ, ПРЕЗЕНТАЦИИ, КАКТО И ДИСКУСИИ С КОЛЕГИ И МЕНТОРИ, С КОЕТО СЕ ПОДОБРИ И КОМУНИКАЦИЯТА НА АНГЛИЙСКИ ЕЗИК. ТЪЙ КАТО УДОВОЛСТВИЕТО ПОДТИКВА КЪМ РЕЛАКСАЦИЯ, А РЕЛАКСАЦИЯТА - КЪМ ОТКРОВЕНОСТ, ПО ТОЗИ НАЧИНЕ ПО-ВЕРОЯТНО ДА СЕ ПОЛУЧАТ ЧЕСТНИ И ТОЧНИ РЕЗУЛТАТИ, КОИТО ТРЯБВА ДА СЕ ИЗПОЛЗВАТ В КЛАСНАТА. СТАЯ</a:t>
            </a:r>
          </a:p>
          <a:p>
            <a:endParaRPr lang="bg-BG" sz="2200"/>
          </a:p>
        </p:txBody>
      </p:sp>
    </p:spTree>
    <p:extLst>
      <p:ext uri="{BB962C8B-B14F-4D97-AF65-F5344CB8AC3E}">
        <p14:creationId xmlns:p14="http://schemas.microsoft.com/office/powerpoint/2010/main" val="37183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B505F37-A788-F75A-7170-FB9E5C647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bg-BG" sz="2400">
                <a:solidFill>
                  <a:srgbClr val="FFFFFF"/>
                </a:solidFill>
              </a:rPr>
              <a:t>КУРСЪТ „КИБЕРСИГУРНОСТ ЗА УЧИТЕЛИ “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BA5114D-A87E-B514-33F6-D2EAB1C76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lnSpcReduction="10000"/>
          </a:bodyPr>
          <a:lstStyle/>
          <a:p>
            <a:r>
              <a:rPr lang="ru-RU" dirty="0" err="1"/>
              <a:t>Курсът</a:t>
            </a:r>
            <a:r>
              <a:rPr lang="ru-RU" dirty="0"/>
              <a:t> за обучение "</a:t>
            </a:r>
            <a:r>
              <a:rPr lang="ru-RU" dirty="0" err="1"/>
              <a:t>Киберсигурност</a:t>
            </a:r>
            <a:r>
              <a:rPr lang="ru-RU" dirty="0"/>
              <a:t> за учители" е предназначен да </a:t>
            </a:r>
            <a:r>
              <a:rPr lang="ru-RU" dirty="0" err="1"/>
              <a:t>предостави</a:t>
            </a:r>
            <a:r>
              <a:rPr lang="ru-RU" dirty="0"/>
              <a:t> на </a:t>
            </a:r>
            <a:r>
              <a:rPr lang="ru-RU" dirty="0" err="1"/>
              <a:t>учителите</a:t>
            </a:r>
            <a:r>
              <a:rPr lang="ru-RU" dirty="0"/>
              <a:t> </a:t>
            </a:r>
            <a:r>
              <a:rPr lang="ru-RU" dirty="0" err="1"/>
              <a:t>знанията</a:t>
            </a:r>
            <a:r>
              <a:rPr lang="ru-RU" dirty="0"/>
              <a:t>, </a:t>
            </a:r>
            <a:r>
              <a:rPr lang="ru-RU" dirty="0" err="1"/>
              <a:t>които</a:t>
            </a:r>
            <a:r>
              <a:rPr lang="ru-RU" dirty="0"/>
              <a:t> те</a:t>
            </a:r>
            <a:r>
              <a:rPr lang="en-US" dirty="0"/>
              <a:t> </a:t>
            </a:r>
            <a:r>
              <a:rPr lang="ru-RU" dirty="0" err="1"/>
              <a:t>трябва</a:t>
            </a:r>
            <a:r>
              <a:rPr lang="ru-RU" dirty="0"/>
              <a:t> да защитят себе си и </a:t>
            </a:r>
            <a:r>
              <a:rPr lang="ru-RU" dirty="0" err="1"/>
              <a:t>своите</a:t>
            </a:r>
            <a:r>
              <a:rPr lang="ru-RU" dirty="0"/>
              <a:t> </a:t>
            </a:r>
            <a:r>
              <a:rPr lang="ru-RU" dirty="0" err="1"/>
              <a:t>ученици</a:t>
            </a:r>
            <a:r>
              <a:rPr lang="ru-RU" dirty="0"/>
              <a:t> онлайн, </a:t>
            </a:r>
            <a:r>
              <a:rPr lang="ru-RU" dirty="0" err="1"/>
              <a:t>както</a:t>
            </a:r>
            <a:r>
              <a:rPr lang="ru-RU" dirty="0"/>
              <a:t> и да </a:t>
            </a:r>
            <a:r>
              <a:rPr lang="ru-RU" dirty="0" err="1"/>
              <a:t>създадат</a:t>
            </a:r>
            <a:r>
              <a:rPr lang="ru-RU" dirty="0"/>
              <a:t> </a:t>
            </a:r>
            <a:r>
              <a:rPr lang="ru-RU" dirty="0" err="1"/>
              <a:t>осведоменост</a:t>
            </a:r>
            <a:r>
              <a:rPr lang="ru-RU" dirty="0"/>
              <a:t> за </a:t>
            </a:r>
            <a:r>
              <a:rPr lang="ru-RU" dirty="0" err="1"/>
              <a:t>родителите</a:t>
            </a:r>
            <a:r>
              <a:rPr lang="ru-RU" dirty="0"/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ru-RU" dirty="0"/>
              <a:t>В курса </a:t>
            </a:r>
            <a:r>
              <a:rPr lang="bg-BG" dirty="0"/>
              <a:t>бяха </a:t>
            </a:r>
            <a:r>
              <a:rPr lang="ru-RU" dirty="0" err="1"/>
              <a:t>използвани</a:t>
            </a:r>
            <a:r>
              <a:rPr lang="ru-RU" dirty="0"/>
              <a:t> - презентации, </a:t>
            </a:r>
            <a:r>
              <a:rPr lang="ru-RU" dirty="0" err="1"/>
              <a:t>казуси</a:t>
            </a:r>
            <a:r>
              <a:rPr lang="ru-RU" dirty="0"/>
              <a:t>, </a:t>
            </a:r>
            <a:r>
              <a:rPr lang="ru-RU" dirty="0" err="1"/>
              <a:t>видеоклипове</a:t>
            </a:r>
            <a:r>
              <a:rPr lang="ru-RU" dirty="0"/>
              <a:t>, </a:t>
            </a:r>
            <a:r>
              <a:rPr lang="ru-RU" dirty="0" err="1"/>
              <a:t>както</a:t>
            </a:r>
            <a:r>
              <a:rPr lang="ru-RU" dirty="0"/>
              <a:t> и </a:t>
            </a:r>
            <a:r>
              <a:rPr lang="ru-RU" dirty="0" err="1"/>
              <a:t>дискусии</a:t>
            </a:r>
            <a:r>
              <a:rPr lang="ru-RU" dirty="0"/>
              <a:t> с </a:t>
            </a:r>
            <a:r>
              <a:rPr lang="ru-RU" dirty="0" err="1"/>
              <a:t>колеги</a:t>
            </a:r>
            <a:r>
              <a:rPr lang="ru-RU" dirty="0"/>
              <a:t> и</a:t>
            </a:r>
            <a:r>
              <a:rPr lang="en-US" dirty="0"/>
              <a:t> </a:t>
            </a:r>
            <a:r>
              <a:rPr lang="ru-RU" dirty="0" err="1"/>
              <a:t>ментори</a:t>
            </a:r>
            <a:r>
              <a:rPr lang="ru-RU" dirty="0"/>
              <a:t>, </a:t>
            </a:r>
            <a:r>
              <a:rPr lang="ru-RU" dirty="0" err="1"/>
              <a:t>които</a:t>
            </a:r>
            <a:r>
              <a:rPr lang="ru-RU" dirty="0"/>
              <a:t> </a:t>
            </a:r>
            <a:r>
              <a:rPr lang="ru-RU" dirty="0" err="1"/>
              <a:t>подобриха</a:t>
            </a:r>
            <a:r>
              <a:rPr lang="ru-RU" dirty="0"/>
              <a:t> </a:t>
            </a:r>
            <a:r>
              <a:rPr lang="ru-RU" dirty="0" err="1"/>
              <a:t>комуникацията</a:t>
            </a:r>
            <a:r>
              <a:rPr lang="ru-RU" dirty="0"/>
              <a:t> ни на </a:t>
            </a:r>
            <a:r>
              <a:rPr lang="ru-RU" dirty="0" err="1"/>
              <a:t>английски</a:t>
            </a:r>
            <a:r>
              <a:rPr lang="ru-RU" dirty="0"/>
              <a:t> </a:t>
            </a:r>
            <a:r>
              <a:rPr lang="ru-RU" dirty="0" err="1"/>
              <a:t>език</a:t>
            </a:r>
            <a:r>
              <a:rPr lang="ru-RU" dirty="0"/>
              <a:t>.</a:t>
            </a:r>
            <a:endParaRPr lang="bg-BG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86853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8B9831F-74F5-ADE4-9157-B7ED1FA6D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bg-BG" sz="2400">
                <a:solidFill>
                  <a:srgbClr val="FFFFFF"/>
                </a:solidFill>
              </a:rPr>
              <a:t>КУРСЪТ</a:t>
            </a:r>
            <a:br>
              <a:rPr lang="bg-BG" sz="2400">
                <a:solidFill>
                  <a:srgbClr val="FFFFFF"/>
                </a:solidFill>
              </a:rPr>
            </a:br>
            <a:r>
              <a:rPr lang="bg-BG" sz="2400">
                <a:solidFill>
                  <a:srgbClr val="FFFFFF"/>
                </a:solidFill>
              </a:rPr>
              <a:t> „КИБЕРСИГУРНОСТ ЗА УЧИТЕЛИ “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EFD3A9BD-366A-738A-92B6-B08291D80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lnSpcReduction="10000"/>
          </a:bodyPr>
          <a:lstStyle/>
          <a:p>
            <a:pPr marL="228600" marR="0" lvl="0" indent="-22860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>
                <a:srgbClr val="B71E4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Преподаването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на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киберсигурност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в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училищата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е важен начин да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помогнете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на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учениците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да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останат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в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безопасност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,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докато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използват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технологиите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. </a:t>
            </a:r>
          </a:p>
          <a:p>
            <a:pPr marL="228600" marR="0" lvl="0" indent="-22860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>
                <a:srgbClr val="B71E4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В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този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курс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представихме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основните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идеи за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киберсигурност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,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които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трябва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да се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използват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в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класната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стая.</a:t>
            </a:r>
          </a:p>
          <a:p>
            <a:pPr marL="228600" marR="0" lvl="0" indent="-22860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>
                <a:srgbClr val="B71E4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Участниците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научиха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за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различните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атаки, на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които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са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уязвими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хората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и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устройствата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, и как да</a:t>
            </a:r>
          </a:p>
          <a:p>
            <a:pPr marL="228600" marR="0" lvl="0" indent="-22860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>
                <a:srgbClr val="B71E4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ru-RU" sz="2200" dirty="0"/>
              <a:t>се 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предотвратят.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Разгледахме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зловреден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софтуер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,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злонамерени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ботове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, SQL инжекции и физически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заплахи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за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данните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Ние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също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така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изградени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знания за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различните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инструменти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,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които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защитават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данните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и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уебсайтовете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- те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включват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силни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пароли,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биометрични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данни</a:t>
            </a: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.</a:t>
            </a:r>
            <a:endParaRPr lang="bg-BG" sz="2200" dirty="0"/>
          </a:p>
        </p:txBody>
      </p:sp>
    </p:spTree>
    <p:extLst>
      <p:ext uri="{BB962C8B-B14F-4D97-AF65-F5344CB8AC3E}">
        <p14:creationId xmlns:p14="http://schemas.microsoft.com/office/powerpoint/2010/main" val="100364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Контейнер за съдържание 3">
            <a:extLst>
              <a:ext uri="{FF2B5EF4-FFF2-40B4-BE49-F238E27FC236}">
                <a16:creationId xmlns:a16="http://schemas.microsoft.com/office/drawing/2014/main" id="{CBD0CEB7-43FA-F870-7BA7-3D54E543D3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80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E264B18-0106-00F3-13C2-EE69BE07E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bg-BG">
                <a:solidFill>
                  <a:srgbClr val="FFFFFF"/>
                </a:solidFill>
              </a:rPr>
              <a:t>КУЛТУРНА ПРОГРАМА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B1FA13C-E39D-0A42-A9DB-D6F9E8E1B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fontScale="92500" lnSpcReduction="10000"/>
          </a:bodyPr>
          <a:lstStyle/>
          <a:p>
            <a:r>
              <a:rPr lang="ru-RU" dirty="0"/>
              <a:t> </a:t>
            </a:r>
            <a:r>
              <a:rPr lang="ru-RU" dirty="0" err="1"/>
              <a:t>Пешеходни</a:t>
            </a:r>
            <a:r>
              <a:rPr lang="ru-RU" dirty="0"/>
              <a:t> </a:t>
            </a:r>
            <a:r>
              <a:rPr lang="ru-RU" dirty="0" err="1"/>
              <a:t>турове</a:t>
            </a:r>
            <a:r>
              <a:rPr lang="ru-RU" dirty="0"/>
              <a:t>, </a:t>
            </a:r>
            <a:r>
              <a:rPr lang="ru-RU" dirty="0" err="1"/>
              <a:t>изкачвания</a:t>
            </a:r>
            <a:r>
              <a:rPr lang="ru-RU" dirty="0"/>
              <a:t> и </a:t>
            </a:r>
            <a:r>
              <a:rPr lang="ru-RU" dirty="0" err="1"/>
              <a:t>слизания</a:t>
            </a:r>
            <a:r>
              <a:rPr lang="ru-RU" dirty="0"/>
              <a:t> по </a:t>
            </a:r>
            <a:r>
              <a:rPr lang="ru-RU" dirty="0" err="1"/>
              <a:t>някои</a:t>
            </a:r>
            <a:r>
              <a:rPr lang="ru-RU" dirty="0"/>
              <a:t> от </a:t>
            </a:r>
            <a:r>
              <a:rPr lang="ru-RU" dirty="0" err="1"/>
              <a:t>седемте</a:t>
            </a:r>
            <a:r>
              <a:rPr lang="ru-RU" dirty="0"/>
              <a:t> </a:t>
            </a:r>
            <a:r>
              <a:rPr lang="ru-RU" dirty="0" err="1"/>
              <a:t>хълма</a:t>
            </a:r>
            <a:r>
              <a:rPr lang="ru-RU" dirty="0"/>
              <a:t> или </a:t>
            </a:r>
            <a:r>
              <a:rPr lang="ru-RU" dirty="0" err="1"/>
              <a:t>използване</a:t>
            </a:r>
            <a:r>
              <a:rPr lang="ru-RU" dirty="0"/>
              <a:t> на добре </a:t>
            </a:r>
            <a:r>
              <a:rPr lang="ru-RU" dirty="0" err="1"/>
              <a:t>организирания</a:t>
            </a:r>
            <a:r>
              <a:rPr lang="ru-RU" dirty="0"/>
              <a:t> обществен транспорт, </a:t>
            </a:r>
            <a:r>
              <a:rPr lang="ru-RU" dirty="0" err="1"/>
              <a:t>включително</a:t>
            </a:r>
            <a:r>
              <a:rPr lang="ru-RU" dirty="0"/>
              <a:t> </a:t>
            </a:r>
            <a:r>
              <a:rPr lang="ru-RU" dirty="0" err="1"/>
              <a:t>стария</a:t>
            </a:r>
            <a:r>
              <a:rPr lang="ru-RU" dirty="0"/>
              <a:t> трамвай и </a:t>
            </a:r>
            <a:r>
              <a:rPr lang="ru-RU" dirty="0" err="1"/>
              <a:t>фуникуляри</a:t>
            </a:r>
            <a:r>
              <a:rPr lang="ru-RU" dirty="0"/>
              <a:t>, </a:t>
            </a:r>
            <a:r>
              <a:rPr lang="ru-RU" dirty="0" err="1"/>
              <a:t>както</a:t>
            </a:r>
            <a:r>
              <a:rPr lang="ru-RU" dirty="0"/>
              <a:t> и посещение на </a:t>
            </a:r>
            <a:r>
              <a:rPr lang="ru-RU" dirty="0" err="1"/>
              <a:t>забележителностите</a:t>
            </a:r>
            <a:r>
              <a:rPr lang="ru-RU" dirty="0"/>
              <a:t> на </a:t>
            </a:r>
            <a:r>
              <a:rPr lang="ru-RU" dirty="0" err="1"/>
              <a:t>Лисабон</a:t>
            </a:r>
            <a:r>
              <a:rPr lang="ru-RU" dirty="0"/>
              <a:t>, </a:t>
            </a:r>
            <a:r>
              <a:rPr lang="ru-RU" dirty="0" err="1"/>
              <a:t>Кашкайш</a:t>
            </a:r>
            <a:r>
              <a:rPr lang="ru-RU" dirty="0"/>
              <a:t>, Синтра /</a:t>
            </a:r>
            <a:r>
              <a:rPr lang="ru-RU" dirty="0" err="1"/>
              <a:t>посетихме</a:t>
            </a:r>
            <a:r>
              <a:rPr lang="ru-RU" dirty="0"/>
              <a:t> </a:t>
            </a:r>
            <a:r>
              <a:rPr lang="ru-RU" dirty="0" err="1"/>
              <a:t>дворците</a:t>
            </a:r>
            <a:r>
              <a:rPr lang="ru-RU" dirty="0"/>
              <a:t> и Кабо да Рока /най-</a:t>
            </a:r>
            <a:r>
              <a:rPr lang="ru-RU" dirty="0" err="1"/>
              <a:t>западната</a:t>
            </a:r>
            <a:r>
              <a:rPr lang="ru-RU" dirty="0"/>
              <a:t> част на континента Европа. </a:t>
            </a:r>
            <a:r>
              <a:rPr lang="ru-RU" dirty="0" err="1"/>
              <a:t>Видяхме</a:t>
            </a:r>
            <a:r>
              <a:rPr lang="ru-RU" dirty="0"/>
              <a:t> </a:t>
            </a:r>
            <a:r>
              <a:rPr lang="ru-RU" dirty="0" err="1"/>
              <a:t>всичко</a:t>
            </a:r>
            <a:r>
              <a:rPr lang="ru-RU" dirty="0"/>
              <a:t> типично за Португалия - океан, небе, </a:t>
            </a:r>
            <a:r>
              <a:rPr lang="ru-RU" dirty="0" err="1"/>
              <a:t>слънце</a:t>
            </a:r>
            <a:r>
              <a:rPr lang="ru-RU" dirty="0"/>
              <a:t>, красива архитектура, красива природа, много (</a:t>
            </a:r>
            <a:r>
              <a:rPr lang="ru-RU" dirty="0" err="1"/>
              <a:t>наистина</a:t>
            </a:r>
            <a:r>
              <a:rPr lang="ru-RU" dirty="0"/>
              <a:t> много) история, </a:t>
            </a:r>
            <a:r>
              <a:rPr lang="ru-RU" dirty="0" err="1"/>
              <a:t>култура</a:t>
            </a:r>
            <a:r>
              <a:rPr lang="ru-RU" dirty="0"/>
              <a:t> и ... </a:t>
            </a:r>
            <a:r>
              <a:rPr lang="ru-RU" dirty="0" err="1"/>
              <a:t>музика</a:t>
            </a:r>
            <a:endParaRPr lang="bg-BG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3177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онтейнер за съдържание 3">
            <a:extLst>
              <a:ext uri="{FF2B5EF4-FFF2-40B4-BE49-F238E27FC236}">
                <a16:creationId xmlns:a16="http://schemas.microsoft.com/office/drawing/2014/main" id="{C8903177-DADB-E11D-6FB8-72D37E4F41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1295" b="6887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5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B290162-8A76-61E3-34FF-5DD3CB877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ЗАБЕЛЕЖИТЕЛНОСТИ В ЛИСАБОН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5897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581</Words>
  <Application>Microsoft Office PowerPoint</Application>
  <PresentationFormat>Широк екран</PresentationFormat>
  <Paragraphs>34</Paragraphs>
  <Slides>14</Slides>
  <Notes>0</Notes>
  <HiddenSlides>0</HiddenSlides>
  <MMClips>1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Gill Sans MT</vt:lpstr>
      <vt:lpstr>Times New Roman</vt:lpstr>
      <vt:lpstr>Тема на Office</vt:lpstr>
      <vt:lpstr>Структуриран курс по проект 2024-1-BG01-KA122-SCH-00236065</vt:lpstr>
      <vt:lpstr>Презентация на PowerPoint</vt:lpstr>
      <vt:lpstr>КУРСЪТ ЗА ОБУЧЕНИЕ"ПРОФЕСИОНАЛНО ОРИЕНТИРАНЕ И МОТИВИРАНЕ НА МЛАДЕЖИ</vt:lpstr>
      <vt:lpstr>КУРСЪТ ЗА ОБУЧЕНИЕ"ПРОФЕСИОНАЛНО ОРИЕНТИРАНЕ И МОТИВИРАНЕ НА МЛАДЕЖИ" </vt:lpstr>
      <vt:lpstr>КУРСЪТ „КИБЕРСИГУРНОСТ ЗА УЧИТЕЛИ “</vt:lpstr>
      <vt:lpstr>КУРСЪТ  „КИБЕРСИГУРНОСТ ЗА УЧИТЕЛИ “</vt:lpstr>
      <vt:lpstr>Презентация на PowerPoint</vt:lpstr>
      <vt:lpstr>КУЛТУРНА ПРОГРАМА</vt:lpstr>
      <vt:lpstr>ЗАБЕЛЕЖИТЕЛНОСТИ В ЛИСАБОН</vt:lpstr>
      <vt:lpstr>Манастирът Джеронимуш</vt:lpstr>
      <vt:lpstr>Посещение на Кашкайш</vt:lpstr>
      <vt:lpstr>Синтра-град обвит в романтика</vt:lpstr>
      <vt:lpstr>Коба да рока-най-западната точка на Европа</vt:lpstr>
      <vt:lpstr>В края на обучението всички учители получиха своите сертификати.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Структуриран курс по проект 2024-1-BG01-KA122-SCH-00236065</dc:title>
  <dc:creator>Виолина Ю. Стоянова</dc:creator>
  <cp:lastModifiedBy>VivoBook</cp:lastModifiedBy>
  <cp:revision>4</cp:revision>
  <dcterms:created xsi:type="dcterms:W3CDTF">2025-10-13T15:59:04Z</dcterms:created>
  <dcterms:modified xsi:type="dcterms:W3CDTF">2025-10-16T09:05:45Z</dcterms:modified>
</cp:coreProperties>
</file>

<file path=docProps/thumbnail.jpeg>
</file>